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80" r:id="rId4"/>
    <p:sldId id="281" r:id="rId5"/>
    <p:sldId id="282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35994-4796-369A-A47C-F70CBB884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4296E2-2FB4-93E5-E162-C44C23CE9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3AF522-639F-E276-CA2D-BA32A3B7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F27C-BA32-43FB-886A-10F876F922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4879F-DEFB-7AB8-C1DB-5730BED5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95A3D4-3FD1-B65A-17C8-CBB4B8F4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745-BE2F-4C4A-AF1B-CC03EF06A8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3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F9D8B-F622-8CA0-4F0A-A018E062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A11B4E-070E-E5C7-72DD-4CFB43FCF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30A533-CA67-4474-0A96-A8E4F1C7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F27C-BA32-43FB-886A-10F876F922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EF9BB-E6F8-D653-E142-05A534CC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4BAB-4755-9896-8A91-19FA646E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745-BE2F-4C4A-AF1B-CC03EF06A8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C33134-5E48-4520-2441-9C8DF33C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3CCDBD-BF94-3F35-5921-846CFEC60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588777-A559-2237-D338-762CE3465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F27C-BA32-43FB-886A-10F876F922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133E4C-68CF-FE01-867F-083F7BF5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274585-5950-4058-B48D-D271BD04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745-BE2F-4C4A-AF1B-CC03EF06A8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07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804E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33" b="0" i="0">
                <a:solidFill>
                  <a:srgbClr val="804E3B"/>
                </a:solidFill>
                <a:latin typeface="Trebuchet MS"/>
                <a:cs typeface="Trebuchet MS"/>
              </a:defRPr>
            </a:lvl1pPr>
          </a:lstStyle>
          <a:p>
            <a:pPr marL="25401">
              <a:spcBef>
                <a:spcPts val="50"/>
              </a:spcBef>
            </a:pPr>
            <a:fld id="{81D60167-4931-47E6-BA6A-407CBD079E47}" type="slidenum">
              <a:rPr lang="en-US" spc="263" smtClean="0"/>
              <a:pPr marL="25401">
                <a:spcBef>
                  <a:spcPts val="50"/>
                </a:spcBef>
              </a:pPr>
              <a:t>‹Nº›</a:t>
            </a:fld>
            <a:endParaRPr lang="en-US" spc="263" dirty="0"/>
          </a:p>
        </p:txBody>
      </p:sp>
    </p:spTree>
    <p:extLst>
      <p:ext uri="{BB962C8B-B14F-4D97-AF65-F5344CB8AC3E}">
        <p14:creationId xmlns:p14="http://schemas.microsoft.com/office/powerpoint/2010/main" val="8006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06368-F57B-94F0-54F6-022577AE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1291EA-ACE2-0D4B-A2AB-45527D089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A715D1-896F-01C6-E267-68BC47E3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F27C-BA32-43FB-886A-10F876F922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635D6D-DF13-517D-09B2-8A10CB7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3B8C92-BBBB-2BB4-461C-A88C6096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745-BE2F-4C4A-AF1B-CC03EF06A8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2890A-8AC4-FC04-2BD2-7EF78BA0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B961BA-FDA6-525D-B1F4-9DE0F8842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B285E9-E9DA-5B41-2A51-A3D63E59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F27C-BA32-43FB-886A-10F876F922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11736C-4E3E-A44D-E783-C48C769E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52BC25-141F-1C7A-CBB9-5B920B07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745-BE2F-4C4A-AF1B-CC03EF06A8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6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639DE-56D6-DF3E-5A60-F517D2AD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FBF1B8-E953-FC36-F017-2B10C89FC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393303-8D87-4997-7578-417D4013B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1EFED5-4701-A797-2887-F39ED745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F27C-BA32-43FB-886A-10F876F922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704D5C-6A64-4761-83A2-0C5F98C8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E277-2EF0-7EEE-E309-EEB160ED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745-BE2F-4C4A-AF1B-CC03EF06A8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2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B66DC-3F7D-0BFA-BBA3-6CF9112D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D33EB2-B68D-0253-860A-EE8786AC7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98D3C3-C86E-9436-82F4-9C20A86B9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967D8E-E10A-AF0C-2161-6A9436012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0F0655-9560-7312-0795-78C973485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AAC65E-2957-25C8-09C1-DE04E453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F27C-BA32-43FB-886A-10F876F922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C863E1-FC46-BC97-5F7C-45ACBE77D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B0A855-BF14-51E8-25D2-75E85569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745-BE2F-4C4A-AF1B-CC03EF06A8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1820A-2586-7F46-E598-6DD4628D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1C9B70-7DCA-7462-031A-A3D54C13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F27C-BA32-43FB-886A-10F876F922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FCC718-72E4-C77F-AC94-E4E5C207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FC8FC-572F-72FD-A077-A8EFBCAC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745-BE2F-4C4A-AF1B-CC03EF06A8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0C345B-DA6C-E63D-443E-44D32D4D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F27C-BA32-43FB-886A-10F876F922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97669E-CBB5-499B-664A-0E2D2734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6FAD2A-9281-ED7E-473B-7E05D959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745-BE2F-4C4A-AF1B-CC03EF06A8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59FED-60CE-58AF-2DB7-2DA3442B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B3503-4CAD-27DA-A18B-D452439B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9B700F-D8D4-2555-CAE2-FADB070AC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0DCF91-B197-5B2A-7ECD-A3C2493C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F27C-BA32-43FB-886A-10F876F922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2147C-075A-348D-AD6E-9A5F1FC0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2EF5FA-6BE7-8036-F33D-765E0075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745-BE2F-4C4A-AF1B-CC03EF06A8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9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78C99-C5C7-367F-7453-5B477E5E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F09DEB-9ABC-7DA8-37C7-F123CBDB2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162148-C7D9-666B-E7CB-BB2F76A99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5D1B94-5D72-4487-0476-ADDB37F1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F27C-BA32-43FB-886A-10F876F922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E60880-F966-387B-9CF9-A7234E98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FDC4D-F8FC-1C9B-837C-4E4F28BB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6745-BE2F-4C4A-AF1B-CC03EF06A8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C8E25F-A08E-0FA1-5DB5-24458F35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8B9ADA-0A9F-869A-8B8D-400D1A038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1E3AEB-A416-86DE-FBC3-52D9AF421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F27C-BA32-43FB-886A-10F876F922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E4B491-0172-C8A7-E5D0-AE054C8D4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38630-2B43-93EB-7743-2E42CED5C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86745-BE2F-4C4A-AF1B-CC03EF06A8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bergman@untref.edu.ar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hyperlink" Target="http://www.celiv.untref.edu.ar/" TargetMode="External"/><Relationship Id="rId4" Type="http://schemas.openxmlformats.org/officeDocument/2006/relationships/hyperlink" Target="http://marcelobergma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9222" y="0"/>
            <a:ext cx="2963" cy="6858000"/>
          </a:xfrm>
          <a:custGeom>
            <a:avLst/>
            <a:gdLst/>
            <a:ahLst/>
            <a:cxnLst/>
            <a:rect l="l" t="t" r="r" b="b"/>
            <a:pathLst>
              <a:path w="4444" h="10287000">
                <a:moveTo>
                  <a:pt x="0" y="10286999"/>
                </a:moveTo>
                <a:lnTo>
                  <a:pt x="4165" y="10286999"/>
                </a:lnTo>
                <a:lnTo>
                  <a:pt x="41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DFD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-3199" y="-81288"/>
            <a:ext cx="11160760" cy="6858000"/>
          </a:xfrm>
          <a:custGeom>
            <a:avLst/>
            <a:gdLst/>
            <a:ahLst/>
            <a:cxnLst/>
            <a:rect l="l" t="t" r="r" b="b"/>
            <a:pathLst>
              <a:path w="16741140" h="10287000">
                <a:moveTo>
                  <a:pt x="0" y="10286999"/>
                </a:moveTo>
                <a:lnTo>
                  <a:pt x="16740783" y="10286999"/>
                </a:lnTo>
                <a:lnTo>
                  <a:pt x="1674078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DFD4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0920" y="2435502"/>
            <a:ext cx="9584267" cy="952526"/>
          </a:xfrm>
          <a:prstGeom prst="rect">
            <a:avLst/>
          </a:prstGeom>
        </p:spPr>
        <p:txBody>
          <a:bodyPr vert="horz" wrap="square" lIns="0" tIns="211667" rIns="0" bIns="0" rtlCol="0" anchor="ctr">
            <a:spAutoFit/>
          </a:bodyPr>
          <a:lstStyle/>
          <a:p>
            <a:pPr algn="ctr"/>
            <a:r>
              <a:rPr lang="en-US" sz="5334" dirty="0"/>
              <a:t>La Crisis Post-</a:t>
            </a:r>
            <a:r>
              <a:rPr lang="en-US" sz="5334" dirty="0" err="1"/>
              <a:t>Penitenciaria</a:t>
            </a:r>
            <a:endParaRPr lang="en-US" sz="5334" dirty="0"/>
          </a:p>
        </p:txBody>
      </p:sp>
      <p:sp>
        <p:nvSpPr>
          <p:cNvPr id="5" name="object 5"/>
          <p:cNvSpPr txBox="1"/>
          <p:nvPr/>
        </p:nvSpPr>
        <p:spPr>
          <a:xfrm>
            <a:off x="6735890" y="4832800"/>
            <a:ext cx="3927409" cy="4598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2933" b="1" spc="27" dirty="0">
                <a:solidFill>
                  <a:srgbClr val="804E3B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Marcelo Bergman</a:t>
            </a:r>
            <a:endParaRPr lang="en-US" sz="2933" b="1" dirty="0">
              <a:latin typeface="Cambria" panose="02040503050406030204" pitchFamily="18" charset="0"/>
              <a:ea typeface="Cambria" panose="02040503050406030204" pitchFamily="18" charset="0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60523" y="327"/>
            <a:ext cx="1028700" cy="6857577"/>
          </a:xfrm>
          <a:custGeom>
            <a:avLst/>
            <a:gdLst/>
            <a:ahLst/>
            <a:cxnLst/>
            <a:rect l="l" t="t" r="r" b="b"/>
            <a:pathLst>
              <a:path w="1543050" h="10286365">
                <a:moveTo>
                  <a:pt x="1543049" y="10286019"/>
                </a:moveTo>
                <a:lnTo>
                  <a:pt x="0" y="10286019"/>
                </a:lnTo>
                <a:lnTo>
                  <a:pt x="0" y="0"/>
                </a:lnTo>
                <a:lnTo>
                  <a:pt x="1543049" y="0"/>
                </a:lnTo>
                <a:lnTo>
                  <a:pt x="1543049" y="10286019"/>
                </a:lnTo>
                <a:close/>
              </a:path>
            </a:pathLst>
          </a:custGeom>
          <a:solidFill>
            <a:srgbClr val="E6CCB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 txBox="1"/>
          <p:nvPr/>
        </p:nvSpPr>
        <p:spPr>
          <a:xfrm>
            <a:off x="3505199" y="6469912"/>
            <a:ext cx="4036031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1867" spc="33" dirty="0">
                <a:solidFill>
                  <a:srgbClr val="804E3B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New York </a:t>
            </a:r>
            <a:r>
              <a:rPr lang="en-US" sz="1867" spc="33" dirty="0" err="1">
                <a:solidFill>
                  <a:srgbClr val="804E3B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Septiembre</a:t>
            </a:r>
            <a:r>
              <a:rPr lang="en-US" sz="1867" spc="33" dirty="0">
                <a:solidFill>
                  <a:srgbClr val="804E3B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 21-23,</a:t>
            </a:r>
            <a:r>
              <a:rPr sz="1867" spc="33" dirty="0">
                <a:solidFill>
                  <a:srgbClr val="804E3B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2022</a:t>
            </a:r>
            <a:endParaRPr sz="1867" dirty="0">
              <a:latin typeface="Cambria" panose="02040503050406030204" pitchFamily="18" charset="0"/>
              <a:ea typeface="Cambria" panose="02040503050406030204" pitchFamily="18" charset="0"/>
              <a:cs typeface="Trebuchet MS"/>
            </a:endParaRPr>
          </a:p>
        </p:txBody>
      </p:sp>
      <p:sp>
        <p:nvSpPr>
          <p:cNvPr id="10" name="Título 7">
            <a:extLst>
              <a:ext uri="{FF2B5EF4-FFF2-40B4-BE49-F238E27FC236}">
                <a16:creationId xmlns:a16="http://schemas.microsoft.com/office/drawing/2014/main" id="{01A09DEB-EF87-BF58-666E-B19ABA619EF8}"/>
              </a:ext>
            </a:extLst>
          </p:cNvPr>
          <p:cNvSpPr txBox="1">
            <a:spLocks/>
          </p:cNvSpPr>
          <p:nvPr/>
        </p:nvSpPr>
        <p:spPr>
          <a:xfrm>
            <a:off x="2187853" y="933398"/>
            <a:ext cx="7010400" cy="883709"/>
          </a:xfrm>
          <a:prstGeom prst="rect">
            <a:avLst/>
          </a:prstGeom>
        </p:spPr>
        <p:txBody>
          <a:bodyPr wrap="square" lIns="0" tIns="0" rIns="0" bIns="0">
            <a:normAutofit fontScale="62500" lnSpcReduction="20000"/>
          </a:bodyPr>
          <a:lstStyle>
            <a:lvl1pPr>
              <a:defRPr sz="12000" b="0" i="0">
                <a:solidFill>
                  <a:srgbClr val="804E3B"/>
                </a:solidFill>
                <a:latin typeface="Cambria"/>
                <a:ea typeface="+mj-ea"/>
                <a:cs typeface="Cambria"/>
              </a:defRPr>
            </a:lvl1pPr>
          </a:lstStyle>
          <a:p>
            <a:pPr algn="ctr"/>
            <a:r>
              <a:rPr lang="en-US" sz="5334" dirty="0"/>
              <a:t>2022 GLOBAL FORUM LATIN AMERICA AND THE CARIBBEAN</a:t>
            </a:r>
          </a:p>
          <a:p>
            <a:pPr algn="ctr"/>
            <a:endParaRPr lang="en-US" sz="2667" kern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076F67-72D9-0FC8-2228-26E8B57570CA}"/>
              </a:ext>
            </a:extLst>
          </p:cNvPr>
          <p:cNvSpPr txBox="1"/>
          <p:nvPr/>
        </p:nvSpPr>
        <p:spPr>
          <a:xfrm>
            <a:off x="6735889" y="5461001"/>
            <a:ext cx="3396172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spc="27" dirty="0">
                <a:solidFill>
                  <a:srgbClr val="804E3B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Untref-Argentina</a:t>
            </a:r>
            <a:endParaRPr lang="en-US" sz="2133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36914D33-D0FC-59CC-DDD5-7A544067CDA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62953" y="6165567"/>
            <a:ext cx="226906" cy="334643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25401">
              <a:spcBef>
                <a:spcPts val="50"/>
              </a:spcBef>
            </a:pPr>
            <a:fld id="{81D60167-4931-47E6-BA6A-407CBD079E47}" type="slidenum">
              <a:rPr spc="263" dirty="0"/>
              <a:pPr marL="25401">
                <a:spcBef>
                  <a:spcPts val="50"/>
                </a:spcBef>
              </a:pPr>
              <a:t>1</a:t>
            </a:fld>
            <a:endParaRPr spc="2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9222" y="0"/>
            <a:ext cx="2963" cy="6858000"/>
          </a:xfrm>
          <a:custGeom>
            <a:avLst/>
            <a:gdLst/>
            <a:ahLst/>
            <a:cxnLst/>
            <a:rect l="l" t="t" r="r" b="b"/>
            <a:pathLst>
              <a:path w="4444" h="10287000">
                <a:moveTo>
                  <a:pt x="0" y="10286999"/>
                </a:moveTo>
                <a:lnTo>
                  <a:pt x="4165" y="10286999"/>
                </a:lnTo>
                <a:lnTo>
                  <a:pt x="41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DFD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-3199" y="-99949"/>
            <a:ext cx="11160760" cy="6858000"/>
          </a:xfrm>
          <a:custGeom>
            <a:avLst/>
            <a:gdLst/>
            <a:ahLst/>
            <a:cxnLst/>
            <a:rect l="l" t="t" r="r" b="b"/>
            <a:pathLst>
              <a:path w="16741140" h="10287000">
                <a:moveTo>
                  <a:pt x="0" y="10286999"/>
                </a:moveTo>
                <a:lnTo>
                  <a:pt x="16740783" y="10286999"/>
                </a:lnTo>
                <a:lnTo>
                  <a:pt x="1674078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DFD4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6" name="object 6"/>
          <p:cNvSpPr/>
          <p:nvPr/>
        </p:nvSpPr>
        <p:spPr>
          <a:xfrm>
            <a:off x="11160523" y="327"/>
            <a:ext cx="1028700" cy="6857577"/>
          </a:xfrm>
          <a:custGeom>
            <a:avLst/>
            <a:gdLst/>
            <a:ahLst/>
            <a:cxnLst/>
            <a:rect l="l" t="t" r="r" b="b"/>
            <a:pathLst>
              <a:path w="1543050" h="10286365">
                <a:moveTo>
                  <a:pt x="1543049" y="10286019"/>
                </a:moveTo>
                <a:lnTo>
                  <a:pt x="0" y="10286019"/>
                </a:lnTo>
                <a:lnTo>
                  <a:pt x="0" y="0"/>
                </a:lnTo>
                <a:lnTo>
                  <a:pt x="1543049" y="0"/>
                </a:lnTo>
                <a:lnTo>
                  <a:pt x="1543049" y="10286019"/>
                </a:lnTo>
                <a:close/>
              </a:path>
            </a:pathLst>
          </a:custGeom>
          <a:solidFill>
            <a:srgbClr val="E6CCB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36914D33-D0FC-59CC-DDD5-7A544067CDA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62953" y="6165567"/>
            <a:ext cx="226906" cy="334643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25401">
              <a:spcBef>
                <a:spcPts val="50"/>
              </a:spcBef>
            </a:pPr>
            <a:fld id="{81D60167-4931-47E6-BA6A-407CBD079E47}" type="slidenum">
              <a:rPr spc="263" dirty="0"/>
              <a:pPr marL="25401">
                <a:spcBef>
                  <a:spcPts val="50"/>
                </a:spcBef>
              </a:pPr>
              <a:t>2</a:t>
            </a:fld>
            <a:endParaRPr spc="263" dirty="0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065527BD-62EA-B2CB-5DA4-DF99498409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4237" y="-154616"/>
            <a:ext cx="8684073" cy="601533"/>
          </a:xfrm>
          <a:prstGeom prst="rect">
            <a:avLst/>
          </a:prstGeom>
        </p:spPr>
        <p:txBody>
          <a:bodyPr vert="horz" wrap="square" lIns="0" tIns="211667" rIns="0" bIns="0" rtlCol="0" anchor="ctr">
            <a:spAutoFit/>
          </a:bodyPr>
          <a:lstStyle/>
          <a:p>
            <a:pPr algn="ctr"/>
            <a:r>
              <a:rPr lang="en-US" sz="2800" dirty="0"/>
              <a:t>Crecimiento </a:t>
            </a:r>
            <a:r>
              <a:rPr lang="en-US" sz="2800"/>
              <a:t>de la población </a:t>
            </a:r>
            <a:r>
              <a:rPr lang="en-US" sz="2800" dirty="0"/>
              <a:t>carcelaria</a:t>
            </a:r>
          </a:p>
        </p:txBody>
      </p:sp>
      <p:graphicFrame>
        <p:nvGraphicFramePr>
          <p:cNvPr id="23" name="Marcador de contenido 9">
            <a:extLst>
              <a:ext uri="{FF2B5EF4-FFF2-40B4-BE49-F238E27FC236}">
                <a16:creationId xmlns:a16="http://schemas.microsoft.com/office/drawing/2014/main" id="{B18A982D-0B32-F125-A334-276CDA3B4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3323"/>
              </p:ext>
            </p:extLst>
          </p:nvPr>
        </p:nvGraphicFramePr>
        <p:xfrm>
          <a:off x="1157542" y="460767"/>
          <a:ext cx="9000768" cy="6197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6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33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93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 err="1">
                          <a:effectLst/>
                        </a:rPr>
                        <a:t>Population</a:t>
                      </a:r>
                      <a:r>
                        <a:rPr lang="es-AR" sz="1200" dirty="0">
                          <a:effectLst/>
                        </a:rPr>
                        <a:t> 1992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 err="1">
                          <a:effectLst/>
                        </a:rPr>
                        <a:t>Rate</a:t>
                      </a:r>
                      <a:r>
                        <a:rPr lang="es-AR" sz="1200" dirty="0">
                          <a:effectLst/>
                        </a:rPr>
                        <a:t> 1992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 err="1">
                          <a:effectLst/>
                        </a:rPr>
                        <a:t>Population</a:t>
                      </a:r>
                      <a:r>
                        <a:rPr lang="es-AR" sz="1200" dirty="0">
                          <a:effectLst/>
                        </a:rPr>
                        <a:t> 2017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 err="1">
                          <a:effectLst/>
                        </a:rPr>
                        <a:t>Rate</a:t>
                      </a:r>
                      <a:r>
                        <a:rPr lang="es-AR" sz="1200" dirty="0">
                          <a:effectLst/>
                        </a:rPr>
                        <a:t> 2017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Change pop. 1992-2017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Change </a:t>
                      </a:r>
                      <a:r>
                        <a:rPr lang="es-AR" sz="1200" dirty="0" err="1">
                          <a:effectLst/>
                        </a:rPr>
                        <a:t>rate</a:t>
                      </a:r>
                      <a:r>
                        <a:rPr lang="es-AR" sz="1200" dirty="0">
                          <a:effectLst/>
                        </a:rPr>
                        <a:t> 1992-2017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Argentina (b)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21,016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62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81975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186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390%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200,0%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Belice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617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316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1297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356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110%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12,7%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Bolivia(a) (c)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5412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69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17946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156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395%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126,1%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Brazil (c 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173,104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107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682901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326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394%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204,7%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Chile (c 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20,989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154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41689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228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199%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48,1%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Colombia(c)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27,316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78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117026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237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428%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203,8%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Costa Rica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3,443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107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19226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374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558%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249,5%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Ecuador(c)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7,998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75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37497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222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469%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196,0%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El Salvador (b)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5,348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97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36824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579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688%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496,9%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Guatemala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5,592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59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23358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136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418%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130,5%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Guyana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1,404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194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2004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259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143%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33,5%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Honduras*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5,717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109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18950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216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331%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98,2%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Mexico (b)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85,712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98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236886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186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276%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89,8%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Nicaragua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3,375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85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17196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276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509%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224,7%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Panamá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4,428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174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16183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390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365%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124,1%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Paraguay (a)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2768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57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13607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199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392%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249,1%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Peru (c)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15,718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69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86800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269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552%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289,9%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Uruguay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3,157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100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11078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321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351%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221,0%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Venezuela*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23,2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108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57096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178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246%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64,8%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4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Total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408,134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1519539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372%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986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 err="1">
                          <a:effectLst/>
                        </a:rPr>
                        <a:t>Some</a:t>
                      </a:r>
                      <a:r>
                        <a:rPr lang="es-AR" sz="1200" dirty="0">
                          <a:effectLst/>
                        </a:rPr>
                        <a:t> Non LATAM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 err="1">
                          <a:effectLst/>
                        </a:rPr>
                        <a:t>Spain</a:t>
                      </a:r>
                      <a:r>
                        <a:rPr lang="es-AR" sz="1200" dirty="0">
                          <a:effectLst/>
                        </a:rPr>
                        <a:t> (d)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45,198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115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59,694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128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32.0%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11.3%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0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France (d)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51,623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89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71,190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110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37.9%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23.5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0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USA (d)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1,585,586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592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2,121,600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655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33.8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10.6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0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S. Korea  (d)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60,166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135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56,495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112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-6.1%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-17.0%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0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China (96-14)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1,417,000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114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1,657,812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119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18.9%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4.3%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0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Russia (d)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920,685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622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646,085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r>
                        <a:rPr lang="es-AR" sz="1200">
                          <a:effectLst/>
                        </a:rPr>
                        <a:t>48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-29.7%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-27.9%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0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 err="1">
                          <a:effectLst/>
                        </a:rPr>
                        <a:t>Poland</a:t>
                      </a:r>
                      <a:r>
                        <a:rPr lang="es-AR" sz="1200" dirty="0">
                          <a:effectLst/>
                        </a:rPr>
                        <a:t> (d)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61,136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160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71,528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>
                          <a:effectLst/>
                        </a:rPr>
                        <a:t>188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solidFill>
                            <a:srgbClr val="FF0000"/>
                          </a:solidFill>
                          <a:effectLst/>
                        </a:rPr>
                        <a:t>16.9%</a:t>
                      </a:r>
                      <a:endParaRPr lang="es-A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200" dirty="0">
                          <a:effectLst/>
                        </a:rPr>
                        <a:t>17.5%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24" name="Rectangle 5">
            <a:extLst>
              <a:ext uri="{FF2B5EF4-FFF2-40B4-BE49-F238E27FC236}">
                <a16:creationId xmlns:a16="http://schemas.microsoft.com/office/drawing/2014/main" id="{6ECAB92F-0017-ABA8-A581-97CD36BCA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843" y="1546906"/>
            <a:ext cx="4022725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543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9222" y="0"/>
            <a:ext cx="2963" cy="6858000"/>
          </a:xfrm>
          <a:custGeom>
            <a:avLst/>
            <a:gdLst/>
            <a:ahLst/>
            <a:cxnLst/>
            <a:rect l="l" t="t" r="r" b="b"/>
            <a:pathLst>
              <a:path w="4444" h="10287000">
                <a:moveTo>
                  <a:pt x="0" y="10286999"/>
                </a:moveTo>
                <a:lnTo>
                  <a:pt x="4165" y="10286999"/>
                </a:lnTo>
                <a:lnTo>
                  <a:pt x="41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DFD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-3199" y="-90619"/>
            <a:ext cx="11160760" cy="6858000"/>
          </a:xfrm>
          <a:custGeom>
            <a:avLst/>
            <a:gdLst/>
            <a:ahLst/>
            <a:cxnLst/>
            <a:rect l="l" t="t" r="r" b="b"/>
            <a:pathLst>
              <a:path w="16741140" h="10287000">
                <a:moveTo>
                  <a:pt x="0" y="10286999"/>
                </a:moveTo>
                <a:lnTo>
                  <a:pt x="16740783" y="10286999"/>
                </a:lnTo>
                <a:lnTo>
                  <a:pt x="1674078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DFD4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6" name="object 6"/>
          <p:cNvSpPr/>
          <p:nvPr/>
        </p:nvSpPr>
        <p:spPr>
          <a:xfrm>
            <a:off x="11160523" y="327"/>
            <a:ext cx="1028700" cy="6857577"/>
          </a:xfrm>
          <a:custGeom>
            <a:avLst/>
            <a:gdLst/>
            <a:ahLst/>
            <a:cxnLst/>
            <a:rect l="l" t="t" r="r" b="b"/>
            <a:pathLst>
              <a:path w="1543050" h="10286365">
                <a:moveTo>
                  <a:pt x="1543049" y="10286019"/>
                </a:moveTo>
                <a:lnTo>
                  <a:pt x="0" y="10286019"/>
                </a:lnTo>
                <a:lnTo>
                  <a:pt x="0" y="0"/>
                </a:lnTo>
                <a:lnTo>
                  <a:pt x="1543049" y="0"/>
                </a:lnTo>
                <a:lnTo>
                  <a:pt x="1543049" y="10286019"/>
                </a:lnTo>
                <a:close/>
              </a:path>
            </a:pathLst>
          </a:custGeom>
          <a:solidFill>
            <a:srgbClr val="E6CCB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36914D33-D0FC-59CC-DDD5-7A544067CDA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62953" y="6165567"/>
            <a:ext cx="226906" cy="334643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25401">
              <a:spcBef>
                <a:spcPts val="50"/>
              </a:spcBef>
            </a:pPr>
            <a:fld id="{81D60167-4931-47E6-BA6A-407CBD079E47}" type="slidenum">
              <a:rPr spc="263" dirty="0"/>
              <a:pPr marL="25401">
                <a:spcBef>
                  <a:spcPts val="50"/>
                </a:spcBef>
              </a:pPr>
              <a:t>3</a:t>
            </a:fld>
            <a:endParaRPr spc="263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F13B466A-F89F-4F1C-1734-127E142F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The Aftermath of Mass Incarceration:</a:t>
            </a:r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120B3ABC-904E-16D6-AB15-417E8BDF0E0C}"/>
              </a:ext>
            </a:extLst>
          </p:cNvPr>
          <p:cNvSpPr txBox="1">
            <a:spLocks/>
          </p:cNvSpPr>
          <p:nvPr/>
        </p:nvSpPr>
        <p:spPr>
          <a:xfrm>
            <a:off x="132825" y="1814229"/>
            <a:ext cx="5829242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Two million people behind bars in Latin America.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Approximately, every year 400,000 re-enter society. An estimated  70% will recidivate during the first six months.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Incarceration growth is flow driven (lots of admissions with short sentences)  An estimated 10 million that have passed through our penitentiary systems in the last two decades.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Our prisons do not rehabilitate, they do not sufficiently deter delinquents, they do not incapacitate.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politics of mass incarceration did not solved the crime problem,  it probably made things worse.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7C16FCD-9C3E-144C-828D-CBD0E801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194" y="2055486"/>
            <a:ext cx="5123866" cy="341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9222" y="0"/>
            <a:ext cx="2963" cy="6858000"/>
          </a:xfrm>
          <a:custGeom>
            <a:avLst/>
            <a:gdLst/>
            <a:ahLst/>
            <a:cxnLst/>
            <a:rect l="l" t="t" r="r" b="b"/>
            <a:pathLst>
              <a:path w="4444" h="10287000">
                <a:moveTo>
                  <a:pt x="0" y="10286999"/>
                </a:moveTo>
                <a:lnTo>
                  <a:pt x="4165" y="10286999"/>
                </a:lnTo>
                <a:lnTo>
                  <a:pt x="41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DFD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-3199" y="-90618"/>
            <a:ext cx="11160760" cy="6858000"/>
          </a:xfrm>
          <a:custGeom>
            <a:avLst/>
            <a:gdLst/>
            <a:ahLst/>
            <a:cxnLst/>
            <a:rect l="l" t="t" r="r" b="b"/>
            <a:pathLst>
              <a:path w="16741140" h="10287000">
                <a:moveTo>
                  <a:pt x="0" y="10286999"/>
                </a:moveTo>
                <a:lnTo>
                  <a:pt x="16740783" y="10286999"/>
                </a:lnTo>
                <a:lnTo>
                  <a:pt x="1674078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DFD4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6" name="object 6"/>
          <p:cNvSpPr/>
          <p:nvPr/>
        </p:nvSpPr>
        <p:spPr>
          <a:xfrm>
            <a:off x="11160523" y="327"/>
            <a:ext cx="1028700" cy="6857577"/>
          </a:xfrm>
          <a:custGeom>
            <a:avLst/>
            <a:gdLst/>
            <a:ahLst/>
            <a:cxnLst/>
            <a:rect l="l" t="t" r="r" b="b"/>
            <a:pathLst>
              <a:path w="1543050" h="10286365">
                <a:moveTo>
                  <a:pt x="1543049" y="10286019"/>
                </a:moveTo>
                <a:lnTo>
                  <a:pt x="0" y="10286019"/>
                </a:lnTo>
                <a:lnTo>
                  <a:pt x="0" y="0"/>
                </a:lnTo>
                <a:lnTo>
                  <a:pt x="1543049" y="0"/>
                </a:lnTo>
                <a:lnTo>
                  <a:pt x="1543049" y="10286019"/>
                </a:lnTo>
                <a:close/>
              </a:path>
            </a:pathLst>
          </a:custGeom>
          <a:solidFill>
            <a:srgbClr val="E6CCB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36914D33-D0FC-59CC-DDD5-7A544067CDA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62953" y="6165567"/>
            <a:ext cx="226906" cy="334643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25401">
              <a:spcBef>
                <a:spcPts val="50"/>
              </a:spcBef>
            </a:pPr>
            <a:fld id="{81D60167-4931-47E6-BA6A-407CBD079E47}" type="slidenum">
              <a:rPr spc="263" dirty="0"/>
              <a:pPr marL="25401">
                <a:spcBef>
                  <a:spcPts val="50"/>
                </a:spcBef>
              </a:pPr>
              <a:t>4</a:t>
            </a:fld>
            <a:endParaRPr spc="263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890C007-9CBE-EDEB-8934-B15CECFF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The Problem of Recidivism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2E048C6-4BC1-ABCF-A557-9C16737D0D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21857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Prisons are criminogenic because  inmates improve their criminal skills, they forge allegiance with criminal networks, they develop criminal governance from within prisons.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Transitions from prison to freedom is extremely difficult (employment, addiction, family, debts, etc).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Falling back to crime becomes attractive. 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Persistent high rates of crime result in part from the millions of ex-convicts who recidivate upon release.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4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9222" y="0"/>
            <a:ext cx="2963" cy="6858000"/>
          </a:xfrm>
          <a:custGeom>
            <a:avLst/>
            <a:gdLst/>
            <a:ahLst/>
            <a:cxnLst/>
            <a:rect l="l" t="t" r="r" b="b"/>
            <a:pathLst>
              <a:path w="4444" h="10287000">
                <a:moveTo>
                  <a:pt x="0" y="10286999"/>
                </a:moveTo>
                <a:lnTo>
                  <a:pt x="4165" y="10286999"/>
                </a:lnTo>
                <a:lnTo>
                  <a:pt x="41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DFD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-3199" y="-90619"/>
            <a:ext cx="11160760" cy="6858000"/>
          </a:xfrm>
          <a:custGeom>
            <a:avLst/>
            <a:gdLst/>
            <a:ahLst/>
            <a:cxnLst/>
            <a:rect l="l" t="t" r="r" b="b"/>
            <a:pathLst>
              <a:path w="16741140" h="10287000">
                <a:moveTo>
                  <a:pt x="0" y="10286999"/>
                </a:moveTo>
                <a:lnTo>
                  <a:pt x="16740783" y="10286999"/>
                </a:lnTo>
                <a:lnTo>
                  <a:pt x="1674078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DFD4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6" name="object 6"/>
          <p:cNvSpPr/>
          <p:nvPr/>
        </p:nvSpPr>
        <p:spPr>
          <a:xfrm>
            <a:off x="11160523" y="327"/>
            <a:ext cx="1028700" cy="6857577"/>
          </a:xfrm>
          <a:custGeom>
            <a:avLst/>
            <a:gdLst/>
            <a:ahLst/>
            <a:cxnLst/>
            <a:rect l="l" t="t" r="r" b="b"/>
            <a:pathLst>
              <a:path w="1543050" h="10286365">
                <a:moveTo>
                  <a:pt x="1543049" y="10286019"/>
                </a:moveTo>
                <a:lnTo>
                  <a:pt x="0" y="10286019"/>
                </a:lnTo>
                <a:lnTo>
                  <a:pt x="0" y="0"/>
                </a:lnTo>
                <a:lnTo>
                  <a:pt x="1543049" y="0"/>
                </a:lnTo>
                <a:lnTo>
                  <a:pt x="1543049" y="10286019"/>
                </a:lnTo>
                <a:close/>
              </a:path>
            </a:pathLst>
          </a:custGeom>
          <a:solidFill>
            <a:srgbClr val="E6CCB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36914D33-D0FC-59CC-DDD5-7A544067CDA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62953" y="6165567"/>
            <a:ext cx="226906" cy="334643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25401">
              <a:spcBef>
                <a:spcPts val="50"/>
              </a:spcBef>
            </a:pPr>
            <a:fld id="{81D60167-4931-47E6-BA6A-407CBD079E47}" type="slidenum">
              <a:rPr spc="263" dirty="0"/>
              <a:pPr marL="25401">
                <a:spcBef>
                  <a:spcPts val="50"/>
                </a:spcBef>
              </a:pPr>
              <a:t>5</a:t>
            </a:fld>
            <a:endParaRPr spc="263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B8C3711-183F-E8A5-E396-8F780D2D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Interventions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6046137-E5F4-AC61-9580-0B78B5865285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115939" cy="46745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Recalibrate punitive policies (prisons are for violent criminals).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Invest heavily in alternative to prisons and in monitoring for potentially dangerous inmates.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Pre-release programs with intensive supervision (the first six months are critical).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Extensive support for civil society organization working on re-entry.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Monetary incentives for staying out of crime…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Create a well funded special unit for post release inmates (it is cheaper than prisons).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2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9222" y="0"/>
            <a:ext cx="2963" cy="6858000"/>
          </a:xfrm>
          <a:custGeom>
            <a:avLst/>
            <a:gdLst/>
            <a:ahLst/>
            <a:cxnLst/>
            <a:rect l="l" t="t" r="r" b="b"/>
            <a:pathLst>
              <a:path w="4444" h="10287000">
                <a:moveTo>
                  <a:pt x="0" y="10286999"/>
                </a:moveTo>
                <a:lnTo>
                  <a:pt x="4165" y="10286999"/>
                </a:lnTo>
                <a:lnTo>
                  <a:pt x="41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DFD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-3199" y="-96"/>
            <a:ext cx="11160760" cy="6858000"/>
          </a:xfrm>
          <a:custGeom>
            <a:avLst/>
            <a:gdLst/>
            <a:ahLst/>
            <a:cxnLst/>
            <a:rect l="l" t="t" r="r" b="b"/>
            <a:pathLst>
              <a:path w="16741140" h="10287000">
                <a:moveTo>
                  <a:pt x="0" y="10286999"/>
                </a:moveTo>
                <a:lnTo>
                  <a:pt x="16740783" y="10286999"/>
                </a:lnTo>
                <a:lnTo>
                  <a:pt x="1674078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DFD4"/>
          </a:solidFill>
        </p:spPr>
        <p:txBody>
          <a:bodyPr wrap="square" lIns="0" tIns="0" rIns="0" bIns="0" rtlCol="0"/>
          <a:lstStyle/>
          <a:p>
            <a:pPr marL="0" indent="0">
              <a:buNone/>
            </a:pP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60523" y="327"/>
            <a:ext cx="1028700" cy="6857577"/>
          </a:xfrm>
          <a:custGeom>
            <a:avLst/>
            <a:gdLst/>
            <a:ahLst/>
            <a:cxnLst/>
            <a:rect l="l" t="t" r="r" b="b"/>
            <a:pathLst>
              <a:path w="1543050" h="10286365">
                <a:moveTo>
                  <a:pt x="1543049" y="10286019"/>
                </a:moveTo>
                <a:lnTo>
                  <a:pt x="0" y="10286019"/>
                </a:lnTo>
                <a:lnTo>
                  <a:pt x="0" y="0"/>
                </a:lnTo>
                <a:lnTo>
                  <a:pt x="1543049" y="0"/>
                </a:lnTo>
                <a:lnTo>
                  <a:pt x="1543049" y="10286019"/>
                </a:lnTo>
                <a:close/>
              </a:path>
            </a:pathLst>
          </a:custGeom>
          <a:solidFill>
            <a:srgbClr val="E6CCB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36914D33-D0FC-59CC-DDD5-7A544067CDA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62953" y="6165567"/>
            <a:ext cx="226906" cy="334643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25401">
              <a:spcBef>
                <a:spcPts val="50"/>
              </a:spcBef>
            </a:pPr>
            <a:fld id="{81D60167-4931-47E6-BA6A-407CBD079E47}" type="slidenum">
              <a:rPr spc="263" dirty="0"/>
              <a:pPr marL="25401">
                <a:spcBef>
                  <a:spcPts val="50"/>
                </a:spcBef>
              </a:pPr>
              <a:t>6</a:t>
            </a:fld>
            <a:endParaRPr spc="263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6046137-E5F4-AC61-9580-0B78B5865285}"/>
              </a:ext>
            </a:extLst>
          </p:cNvPr>
          <p:cNvSpPr txBox="1">
            <a:spLocks/>
          </p:cNvSpPr>
          <p:nvPr/>
        </p:nvSpPr>
        <p:spPr>
          <a:xfrm>
            <a:off x="819539" y="864571"/>
            <a:ext cx="10115939" cy="46745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10" name="Imagen 9" descr="Edificio con letrero en frente y tienda al lado&#10;&#10;Descripción generada automáticamente con confianza media">
            <a:extLst>
              <a:ext uri="{FF2B5EF4-FFF2-40B4-BE49-F238E27FC236}">
                <a16:creationId xmlns:a16="http://schemas.microsoft.com/office/drawing/2014/main" id="{10E74CD2-8C3F-D069-C69F-52B1EFE0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39" y="1061187"/>
            <a:ext cx="2307194" cy="355639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EB74AD4-BD95-D342-FAA4-619DD0DD8CF7}"/>
              </a:ext>
            </a:extLst>
          </p:cNvPr>
          <p:cNvSpPr txBox="1"/>
          <p:nvPr/>
        </p:nvSpPr>
        <p:spPr>
          <a:xfrm>
            <a:off x="1502229" y="4761560"/>
            <a:ext cx="8545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mbergman@untref.edu.ar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O" sz="3200" dirty="0">
                <a:effectLst/>
                <a:hlinkClick r:id="rId4"/>
              </a:rPr>
              <a:t>http://marcelobergman.com</a:t>
            </a:r>
            <a:br>
              <a:rPr lang="es-CO" sz="3200" dirty="0">
                <a:effectLst/>
              </a:rPr>
            </a:br>
            <a:r>
              <a:rPr lang="es-CO" sz="3200" dirty="0">
                <a:effectLst/>
                <a:hlinkClick r:id="rId5"/>
              </a:rPr>
              <a:t>http://www.celiv.untref.edu.ar</a:t>
            </a:r>
            <a:endParaRPr lang="es-CO" sz="3200" dirty="0"/>
          </a:p>
        </p:txBody>
      </p:sp>
      <p:pic>
        <p:nvPicPr>
          <p:cNvPr id="16" name="Imagen 1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5F16E14-C5C7-7CA9-6423-2789ECA2CA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6" y="1061186"/>
            <a:ext cx="2306475" cy="3478618"/>
          </a:xfrm>
          <a:prstGeom prst="rect">
            <a:avLst/>
          </a:prstGeom>
        </p:spPr>
      </p:pic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D633A02-ABBB-4AAB-59A3-7238A157C5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98" y="1061186"/>
            <a:ext cx="2377748" cy="35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630</Words>
  <Application>Microsoft Office PowerPoint</Application>
  <PresentationFormat>Panorámica</PresentationFormat>
  <Paragraphs>235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Trebuchet MS</vt:lpstr>
      <vt:lpstr>Tema de Office</vt:lpstr>
      <vt:lpstr>La Crisis Post-Penitenciaria</vt:lpstr>
      <vt:lpstr>Crecimiento de la población carcelaria</vt:lpstr>
      <vt:lpstr>The Aftermath of Mass Incarceration:</vt:lpstr>
      <vt:lpstr>The Problem of Recidivism</vt:lpstr>
      <vt:lpstr>Interventions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Aftermath of Mass Incarceration:  The Problem of Recidivism</dc:title>
  <dc:creator>Marcelo Bergman</dc:creator>
  <cp:lastModifiedBy>Marcelo Bergman</cp:lastModifiedBy>
  <cp:revision>10</cp:revision>
  <dcterms:created xsi:type="dcterms:W3CDTF">2022-09-21T20:28:53Z</dcterms:created>
  <dcterms:modified xsi:type="dcterms:W3CDTF">2022-09-22T15:56:49Z</dcterms:modified>
</cp:coreProperties>
</file>